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8" r:id="rId4"/>
    <p:sldId id="276" r:id="rId5"/>
    <p:sldId id="272" r:id="rId6"/>
    <p:sldId id="270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6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5"/>
    <p:restoredTop sz="94635"/>
  </p:normalViewPr>
  <p:slideViewPr>
    <p:cSldViewPr snapToGrid="0" snapToObjects="1" showGuides="1">
      <p:cViewPr varScale="1">
        <p:scale>
          <a:sx n="111" d="100"/>
          <a:sy n="111" d="100"/>
        </p:scale>
        <p:origin x="248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9C37-1552-4253-B33F-54209FBF2CF1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7051F-5904-4AF9-ADCF-6858552CB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118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封面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7051F-5904-4AF9-ADCF-6858552CB2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02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7051F-5904-4AF9-ADCF-6858552CB2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74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5537200" y="2257431"/>
            <a:ext cx="5819775" cy="86201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kumimoji="1" lang="zh-CN" altLang="en-US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玄武科技登陆新三板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286623" y="3036094"/>
            <a:ext cx="4043363" cy="814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kumimoji="1" lang="en-US" altLang="zh-CN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kumimoji="1" lang="zh-CN" altLang="en-US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年发展历程</a:t>
            </a:r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0235" y="4157652"/>
            <a:ext cx="5819775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kumimoji="1" lang="zh-CN" altLang="en-US" sz="2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亚太地区领先的企业移动信息化服务提供商</a:t>
            </a:r>
            <a:endParaRPr kumimoji="1" lang="zh-CN" altLang="en-US" sz="2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2"/>
          </p:nvPr>
        </p:nvSpPr>
        <p:spPr>
          <a:xfrm>
            <a:off x="8394032" y="4623802"/>
            <a:ext cx="2743200" cy="365125"/>
          </a:xfrm>
          <a:prstGeom prst="rect">
            <a:avLst/>
          </a:prstGeom>
        </p:spPr>
        <p:txBody>
          <a:bodyPr/>
          <a:lstStyle/>
          <a:p>
            <a:fld id="{76488C8A-2BC8-D246-A459-F8AB721F0816}" type="datetimeFigureOut">
              <a:rPr kumimoji="1" lang="zh-CN" altLang="en-US" smtClean="0"/>
              <a:t>2019/7/17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"/>
            <a:ext cx="12188952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314956" y="3530600"/>
            <a:ext cx="1728787" cy="187325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00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72288" y="2439982"/>
            <a:ext cx="4614864" cy="8890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z="2800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亚太地区领先的企业移动信息化服务提供商</a:t>
            </a:r>
            <a:endParaRPr lang="zh-CN" altLang="en-US" sz="28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</p:txBody>
      </p:sp>
      <p:sp>
        <p:nvSpPr>
          <p:cNvPr id="9" name="标题 1"/>
          <p:cNvSpPr txBox="1"/>
          <p:nvPr userDrawn="1"/>
        </p:nvSpPr>
        <p:spPr>
          <a:xfrm>
            <a:off x="5324474" y="3814762"/>
            <a:ext cx="2405063" cy="1074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endParaRPr lang="zh-CN" altLang="en-US" sz="10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副标题 2"/>
          <p:cNvSpPr txBox="1"/>
          <p:nvPr userDrawn="1"/>
        </p:nvSpPr>
        <p:spPr>
          <a:xfrm>
            <a:off x="7823931" y="3529012"/>
            <a:ext cx="2584702" cy="368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800" kern="120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906566" y="3394075"/>
            <a:ext cx="3580585" cy="420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1" lang="en-US" altLang="zh-CN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1" lang="zh-CN" altLang="en-US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、二级标题</a:t>
            </a:r>
            <a:r>
              <a:rPr kumimoji="1" lang="en-US" altLang="zh-CN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kumimoji="1" lang="zh-CN" altLang="en-US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号字</a:t>
            </a:r>
            <a:endParaRPr kumimoji="1"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17378" y="3845719"/>
            <a:ext cx="3569774" cy="420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1" lang="en-US" altLang="zh-CN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1" lang="zh-CN" altLang="en-US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、二级标题</a:t>
            </a:r>
            <a:r>
              <a:rPr kumimoji="1" lang="en-US" altLang="zh-CN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kumimoji="1" lang="zh-CN" altLang="en-US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号字</a:t>
            </a:r>
            <a:endParaRPr kumimoji="1"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17378" y="4309270"/>
            <a:ext cx="3569774" cy="420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1" lang="en-US" altLang="zh-CN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1" lang="zh-CN" altLang="en-US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、二级标题</a:t>
            </a:r>
            <a:r>
              <a:rPr kumimoji="1" lang="en-US" altLang="zh-CN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kumimoji="1" lang="zh-CN" altLang="en-US" sz="20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号字</a:t>
            </a:r>
            <a:endParaRPr kumimoji="1"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2541270" y="328613"/>
            <a:ext cx="4019550" cy="45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 smtClean="0"/>
              <a:t>内页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12696" y="357189"/>
            <a:ext cx="4019550" cy="4714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 smtClean="0"/>
              <a:t>内页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71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779" y="5407312"/>
            <a:ext cx="1998846" cy="14603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9" y="153107"/>
            <a:ext cx="2337684" cy="8898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94766" y="2822270"/>
            <a:ext cx="9956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kumimoji="1"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索引分析及如何构建最优索引</a:t>
            </a:r>
            <a:endParaRPr kumimoji="1" lang="zh-CN" altLang="en-US" sz="4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12013" y="4281677"/>
            <a:ext cx="1710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物联网</a:t>
            </a:r>
            <a:r>
              <a:rPr kumimoji="1" lang="en-US" altLang="zh-CN" sz="2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kumimoji="1" lang="zh-CN" altLang="en-US" sz="2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李劲</a:t>
            </a:r>
            <a:endParaRPr kumimoji="1" lang="zh-CN" altLang="en-US" sz="2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55670" y="471256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2019.07.18</a:t>
            </a:r>
          </a:p>
          <a:p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052" y="457200"/>
            <a:ext cx="6003041" cy="47148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主键索引和普通索引叶子节点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比较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51008" y="1296364"/>
            <a:ext cx="560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主键索引叶子节点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分析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7" y="1752117"/>
            <a:ext cx="10058400" cy="31867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6527" y="5220182"/>
            <a:ext cx="7789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index</a:t>
            </a:r>
            <a:r>
              <a:rPr kumimoji="1" lang="zh-CN" altLang="en-US" dirty="0" smtClean="0"/>
              <a:t>列的数值对应上图的</a:t>
            </a:r>
            <a:r>
              <a:rPr kumimoji="1" lang="en-US" altLang="zh-CN" dirty="0" smtClean="0"/>
              <a:t>id. level</a:t>
            </a:r>
            <a:r>
              <a:rPr kumimoji="1" lang="zh-CN" altLang="en-US" dirty="0" smtClean="0"/>
              <a:t>列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表示叶子节点，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表示叶子节点往上一层（以此类推）。这里</a:t>
            </a:r>
            <a:r>
              <a:rPr kumimoji="1" lang="en-US" altLang="zh-CN" dirty="0" err="1" smtClean="0"/>
              <a:t>data+free</a:t>
            </a:r>
            <a:r>
              <a:rPr kumimoji="1" lang="en-US" altLang="zh-CN" dirty="0" smtClean="0"/>
              <a:t>!=16383. records</a:t>
            </a:r>
            <a:r>
              <a:rPr kumimoji="1" lang="zh-CN" altLang="en-US" dirty="0" smtClean="0"/>
              <a:t>列表示该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存储的记录数。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89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052" y="457200"/>
            <a:ext cx="6003041" cy="47148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主键索引和普通索引叶子节点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比较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4" y="928686"/>
            <a:ext cx="9955192" cy="26908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6" y="3928319"/>
            <a:ext cx="10058400" cy="26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5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052" y="457200"/>
            <a:ext cx="6003041" cy="47148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Page</a:t>
            </a:r>
            <a:r>
              <a:rPr lang="zh-CN" altLang="en-US" dirty="0" smtClean="0"/>
              <a:t>中数据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组成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82" y="127322"/>
            <a:ext cx="7286746" cy="31262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82" y="3253571"/>
            <a:ext cx="7151998" cy="3320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4643" y="1377386"/>
            <a:ext cx="3981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从前面图得知该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保存有</a:t>
            </a:r>
            <a:r>
              <a:rPr kumimoji="1" lang="en-US" altLang="zh-CN" dirty="0" smtClean="0"/>
              <a:t>227</a:t>
            </a:r>
            <a:r>
              <a:rPr kumimoji="1" lang="zh-CN" altLang="en-US" dirty="0" smtClean="0"/>
              <a:t>条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int</a:t>
            </a:r>
            <a:r>
              <a:rPr kumimoji="1" lang="en-US" altLang="zh-CN" dirty="0" smtClean="0"/>
              <a:t> +</a:t>
            </a:r>
            <a:r>
              <a:rPr kumimoji="1" lang="en-US" altLang="zh-CN" dirty="0" err="1" smtClean="0"/>
              <a:t>int</a:t>
            </a:r>
            <a:r>
              <a:rPr kumimoji="1" lang="en-US" altLang="zh-CN" dirty="0" smtClean="0"/>
              <a:t> +varchar=4+4+5=13</a:t>
            </a:r>
          </a:p>
          <a:p>
            <a:r>
              <a:rPr kumimoji="1" lang="en-US" altLang="zh-CN" dirty="0" smtClean="0"/>
              <a:t>13*227=2951!=5902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52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052" y="457200"/>
            <a:ext cx="6003041" cy="47148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Page</a:t>
            </a:r>
            <a:r>
              <a:rPr lang="zh-CN" altLang="en-US" dirty="0" smtClean="0"/>
              <a:t>中数据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组成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5" y="0"/>
            <a:ext cx="7752190" cy="67002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06451" y="1122744"/>
            <a:ext cx="3287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Int+int</a:t>
            </a:r>
            <a:r>
              <a:rPr kumimoji="1" lang="en-US" altLang="zh-CN" dirty="0" smtClean="0"/>
              <a:t> +varchar =13</a:t>
            </a:r>
          </a:p>
          <a:p>
            <a:r>
              <a:rPr kumimoji="1" lang="en-US" altLang="zh-CN" dirty="0" smtClean="0"/>
              <a:t>DB_TRX_ID=6</a:t>
            </a:r>
          </a:p>
          <a:p>
            <a:r>
              <a:rPr kumimoji="1" lang="en-US" altLang="zh-CN" dirty="0" smtClean="0"/>
              <a:t>DB_ROLL_PTR=7</a:t>
            </a:r>
          </a:p>
          <a:p>
            <a:r>
              <a:rPr kumimoji="1" lang="en-US" altLang="zh-CN" dirty="0" smtClean="0"/>
              <a:t>(13+13)*227=16384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29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052" y="457200"/>
            <a:ext cx="6003041" cy="471486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最左索引原理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810228" y="1412111"/>
            <a:ext cx="68985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建表：对</a:t>
            </a:r>
            <a:r>
              <a:rPr kumimoji="1" lang="en-US" altLang="zh-CN" dirty="0" smtClean="0"/>
              <a:t>username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good_id</a:t>
            </a:r>
            <a:r>
              <a:rPr kumimoji="1" lang="zh-CN" altLang="en-US" dirty="0" smtClean="0"/>
              <a:t>建立联合索引</a:t>
            </a:r>
            <a:endParaRPr kumimoji="1" lang="en-US" altLang="zh-CN" dirty="0" smtClean="0"/>
          </a:p>
          <a:p>
            <a:r>
              <a:rPr lang="en-US" altLang="zh-CN" dirty="0"/>
              <a:t>CREATE TABLE `users` (</a:t>
            </a:r>
            <a:endParaRPr lang="zh-CN" altLang="zh-CN" dirty="0"/>
          </a:p>
          <a:p>
            <a:r>
              <a:rPr lang="en-US" altLang="zh-CN" dirty="0"/>
              <a:t>  `id` </a:t>
            </a:r>
            <a:r>
              <a:rPr lang="en-US" altLang="zh-CN" dirty="0" err="1"/>
              <a:t>int</a:t>
            </a:r>
            <a:r>
              <a:rPr lang="en-US" altLang="zh-CN" dirty="0"/>
              <a:t>(11) NOT NULL AUTO_INCREMENT,</a:t>
            </a:r>
            <a:endParaRPr lang="zh-CN" altLang="zh-CN" dirty="0"/>
          </a:p>
          <a:p>
            <a:r>
              <a:rPr lang="en-US" altLang="zh-CN" dirty="0"/>
              <a:t>  `username` varchar(20) DEFAULT NULL,  </a:t>
            </a:r>
            <a:endParaRPr lang="zh-CN" altLang="zh-CN" dirty="0"/>
          </a:p>
          <a:p>
            <a:r>
              <a:rPr lang="en-US" altLang="zh-CN" dirty="0"/>
              <a:t>  `</a:t>
            </a:r>
            <a:r>
              <a:rPr lang="en-US" altLang="zh-CN" dirty="0" err="1"/>
              <a:t>good_id</a:t>
            </a:r>
            <a:r>
              <a:rPr lang="en-US" altLang="zh-CN" dirty="0"/>
              <a:t>` </a:t>
            </a:r>
            <a:r>
              <a:rPr lang="en-US" altLang="zh-CN" dirty="0" err="1"/>
              <a:t>int</a:t>
            </a:r>
            <a:r>
              <a:rPr lang="en-US" altLang="zh-CN" dirty="0"/>
              <a:t>(11) DEFAULT NULL,</a:t>
            </a:r>
            <a:endParaRPr lang="zh-CN" altLang="zh-CN" dirty="0"/>
          </a:p>
          <a:p>
            <a:r>
              <a:rPr lang="en-US" altLang="zh-CN" dirty="0"/>
              <a:t>  PRIMARY KEY (`id`) USING BTREE,</a:t>
            </a:r>
            <a:endParaRPr lang="zh-CN" altLang="zh-CN" dirty="0"/>
          </a:p>
          <a:p>
            <a:r>
              <a:rPr lang="en-US" altLang="zh-CN" dirty="0"/>
              <a:t>  KEY `</a:t>
            </a:r>
            <a:r>
              <a:rPr lang="en-US" altLang="zh-CN" dirty="0" err="1"/>
              <a:t>index_p_a</a:t>
            </a:r>
            <a:r>
              <a:rPr lang="en-US" altLang="zh-CN" dirty="0"/>
              <a:t>` (`username`,`</a:t>
            </a:r>
            <a:r>
              <a:rPr lang="en-US" altLang="zh-CN" dirty="0" err="1"/>
              <a:t>good_id</a:t>
            </a:r>
            <a:r>
              <a:rPr lang="en-US" altLang="zh-CN" dirty="0"/>
              <a:t>`)</a:t>
            </a:r>
            <a:endParaRPr lang="zh-CN" altLang="zh-CN" dirty="0"/>
          </a:p>
          <a:p>
            <a:r>
              <a:rPr lang="en-US" altLang="zh-CN" dirty="0"/>
              <a:t>) ENGINE=</a:t>
            </a:r>
            <a:r>
              <a:rPr lang="en-US" altLang="zh-CN" dirty="0" err="1"/>
              <a:t>InnoDB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en-US" altLang="zh-CN" dirty="0" smtClean="0"/>
              <a:t> </a:t>
            </a:r>
            <a:r>
              <a:rPr lang="en-US" altLang="zh-CN" dirty="0"/>
              <a:t>DEFAULT </a:t>
            </a:r>
            <a:r>
              <a:rPr lang="en-US" altLang="zh-CN" dirty="0" smtClean="0"/>
              <a:t>CHARSET=utf8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插入</a:t>
            </a:r>
            <a:r>
              <a:rPr kumimoji="1" lang="en-US" altLang="zh-CN" dirty="0" smtClean="0"/>
              <a:t>1300</a:t>
            </a:r>
            <a:r>
              <a:rPr kumimoji="1" lang="zh-CN" altLang="en-US" dirty="0" smtClean="0"/>
              <a:t>条数据 </a:t>
            </a:r>
            <a:r>
              <a:rPr kumimoji="1" lang="en-US" altLang="zh-CN" dirty="0" smtClean="0"/>
              <a:t>username</a:t>
            </a:r>
            <a:r>
              <a:rPr kumimoji="1" lang="zh-CN" altLang="en-US" dirty="0" smtClean="0"/>
              <a:t>随机，</a:t>
            </a:r>
            <a:r>
              <a:rPr kumimoji="1" lang="en-US" altLang="zh-CN" dirty="0" err="1" smtClean="0"/>
              <a:t>good_id</a:t>
            </a:r>
            <a:r>
              <a:rPr kumimoji="1" lang="zh-CN" altLang="en-US" dirty="0" smtClean="0"/>
              <a:t> 递增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90309" y="4289340"/>
            <a:ext cx="7349924" cy="5390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0228" y="5116010"/>
            <a:ext cx="713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按之前的方法可得到索引</a:t>
            </a:r>
            <a:r>
              <a:rPr kumimoji="1" lang="en-US" altLang="zh-CN" dirty="0" err="1" smtClean="0"/>
              <a:t>index_p_a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数据情况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40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052" y="457200"/>
            <a:ext cx="6003041" cy="471486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最左索引原理</a:t>
            </a:r>
            <a:endParaRPr lang="zh-CN" altLang="en-US" b="1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2656" y="1049690"/>
            <a:ext cx="6622705" cy="58083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7408" y="1180617"/>
            <a:ext cx="50349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Username</a:t>
            </a:r>
            <a:r>
              <a:rPr kumimoji="1" lang="zh-CN" altLang="en-US" dirty="0" smtClean="0"/>
              <a:t>虽然插入时无顺序，但索引还是先按</a:t>
            </a:r>
            <a:r>
              <a:rPr kumimoji="1" lang="en-US" altLang="zh-CN" dirty="0" smtClean="0"/>
              <a:t>username</a:t>
            </a:r>
            <a:r>
              <a:rPr kumimoji="1" lang="zh-CN" altLang="en-US" dirty="0" smtClean="0"/>
              <a:t>排序，然后相同的</a:t>
            </a:r>
            <a:r>
              <a:rPr kumimoji="1" lang="en-US" altLang="zh-CN" dirty="0" smtClean="0"/>
              <a:t>username</a:t>
            </a:r>
            <a:r>
              <a:rPr kumimoji="1" lang="zh-CN" altLang="en-US" dirty="0" smtClean="0"/>
              <a:t>的情况下，再按照</a:t>
            </a:r>
            <a:r>
              <a:rPr kumimoji="1" lang="en-US" altLang="zh-CN" dirty="0" err="1" smtClean="0"/>
              <a:t>good_id</a:t>
            </a:r>
            <a:r>
              <a:rPr kumimoji="1" lang="zh-CN" altLang="en-US" dirty="0" smtClean="0"/>
              <a:t>排序。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Select * from users where username =‘p113’</a:t>
            </a:r>
          </a:p>
          <a:p>
            <a:r>
              <a:rPr kumimoji="1" lang="en-US" altLang="zh-CN" dirty="0" smtClean="0"/>
              <a:t>Select * from users    where username like ‘p123%’ </a:t>
            </a: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Select * from users where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good_id</a:t>
            </a:r>
            <a:r>
              <a:rPr kumimoji="1" lang="en-US" altLang="zh-CN" dirty="0" smtClean="0">
                <a:solidFill>
                  <a:srgbClr val="FF0000"/>
                </a:solidFill>
              </a:rPr>
              <a:t>=920</a:t>
            </a:r>
          </a:p>
          <a:p>
            <a:endParaRPr kumimoji="1" lang="en-US" altLang="zh-CN" dirty="0"/>
          </a:p>
          <a:p>
            <a:r>
              <a:rPr lang="zh-CN" altLang="zh-CN" dirty="0"/>
              <a:t>当</a:t>
            </a:r>
            <a:r>
              <a:rPr lang="en-US" altLang="zh-CN" dirty="0"/>
              <a:t>select * from </a:t>
            </a:r>
            <a:r>
              <a:rPr lang="en-US" altLang="zh-CN" dirty="0" smtClean="0"/>
              <a:t>users  </a:t>
            </a:r>
            <a:r>
              <a:rPr lang="en-US" altLang="zh-CN" dirty="0"/>
              <a:t>where username=xx and </a:t>
            </a:r>
            <a:r>
              <a:rPr lang="en-US" altLang="zh-CN" dirty="0" err="1"/>
              <a:t>good_id</a:t>
            </a:r>
            <a:r>
              <a:rPr lang="en-US" altLang="zh-CN" dirty="0"/>
              <a:t>=</a:t>
            </a:r>
            <a:r>
              <a:rPr lang="en-US" altLang="zh-CN" dirty="0" err="1"/>
              <a:t>yy</a:t>
            </a:r>
            <a:r>
              <a:rPr lang="en-US" altLang="zh-CN" dirty="0"/>
              <a:t> </a:t>
            </a:r>
            <a:r>
              <a:rPr lang="zh-CN" altLang="zh-CN" dirty="0"/>
              <a:t>的时候， 数据库系统可以直接从索引文件中直接二分法找到</a:t>
            </a:r>
            <a:r>
              <a:rPr lang="en-US" altLang="zh-CN" dirty="0"/>
              <a:t>username =xx</a:t>
            </a:r>
            <a:r>
              <a:rPr lang="zh-CN" altLang="zh-CN" dirty="0"/>
              <a:t>的记录，然后再</a:t>
            </a:r>
            <a:r>
              <a:rPr lang="en-US" altLang="zh-CN" dirty="0" err="1"/>
              <a:t>good_id</a:t>
            </a:r>
            <a:r>
              <a:rPr lang="en-US" altLang="zh-CN" dirty="0"/>
              <a:t> =</a:t>
            </a:r>
            <a:r>
              <a:rPr lang="en-US" altLang="zh-CN" dirty="0" err="1"/>
              <a:t>yy</a:t>
            </a:r>
            <a:r>
              <a:rPr lang="zh-CN" altLang="zh-CN" dirty="0"/>
              <a:t>的记录。</a:t>
            </a:r>
            <a:r>
              <a:rPr lang="en-US" altLang="zh-CN" dirty="0"/>
              <a:t> </a:t>
            </a:r>
            <a:br>
              <a:rPr lang="en-US" altLang="zh-CN" dirty="0"/>
            </a:br>
            <a:r>
              <a:rPr lang="zh-CN" altLang="zh-CN" dirty="0"/>
              <a:t>但如果你</a:t>
            </a:r>
            <a:r>
              <a:rPr lang="en-US" altLang="zh-CN" dirty="0"/>
              <a:t> where </a:t>
            </a:r>
            <a:r>
              <a:rPr lang="en-US" altLang="zh-CN" dirty="0" err="1"/>
              <a:t>good_id</a:t>
            </a:r>
            <a:r>
              <a:rPr lang="en-US" altLang="zh-CN" dirty="0"/>
              <a:t>=</a:t>
            </a:r>
            <a:r>
              <a:rPr lang="en-US" altLang="zh-CN" dirty="0" err="1"/>
              <a:t>yy</a:t>
            </a:r>
            <a:r>
              <a:rPr lang="en-US" altLang="zh-CN" dirty="0"/>
              <a:t> ,</a:t>
            </a:r>
            <a:r>
              <a:rPr lang="zh-CN" altLang="zh-CN" dirty="0"/>
              <a:t>由于</a:t>
            </a:r>
            <a:r>
              <a:rPr lang="en-US" altLang="zh-CN" dirty="0" err="1"/>
              <a:t>good_id</a:t>
            </a:r>
            <a:r>
              <a:rPr lang="zh-CN" altLang="zh-CN" dirty="0"/>
              <a:t>在整个索引表中并不是有序的则需要遍历这个索引表的全部！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114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052" y="457200"/>
            <a:ext cx="6003041" cy="471486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Soar</a:t>
            </a:r>
            <a:r>
              <a:rPr lang="zh-CN" altLang="en-US" b="1" dirty="0" smtClean="0"/>
              <a:t>工具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92192" y="1215342"/>
            <a:ext cx="8646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docker</a:t>
            </a:r>
            <a:r>
              <a:rPr lang="en-US" altLang="zh-CN" dirty="0"/>
              <a:t> pull </a:t>
            </a:r>
            <a:r>
              <a:rPr lang="en-US" altLang="zh-CN" dirty="0" err="1"/>
              <a:t>becivells</a:t>
            </a:r>
            <a:r>
              <a:rPr lang="en-US" altLang="zh-CN" dirty="0"/>
              <a:t>/soar-web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docker</a:t>
            </a:r>
            <a:r>
              <a:rPr lang="en-US" altLang="zh-CN" dirty="0"/>
              <a:t> run -d --name soar-web -p 5077:5077 </a:t>
            </a:r>
            <a:r>
              <a:rPr lang="en-US" altLang="zh-CN" dirty="0" err="1" smtClean="0"/>
              <a:t>becivells</a:t>
            </a:r>
            <a:r>
              <a:rPr lang="en-US" altLang="zh-CN" dirty="0" smtClean="0"/>
              <a:t>/soar-web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2" y="1957086"/>
            <a:ext cx="10058400" cy="17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9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052" y="457200"/>
            <a:ext cx="6003041" cy="471486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Soar</a:t>
            </a:r>
            <a:r>
              <a:rPr lang="zh-CN" altLang="en-US" b="1" dirty="0" smtClean="0"/>
              <a:t>工具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80" y="1029986"/>
            <a:ext cx="10058400" cy="478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5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052" y="457200"/>
            <a:ext cx="6003041" cy="471486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Soar</a:t>
            </a:r>
            <a:r>
              <a:rPr lang="zh-CN" altLang="en-US" b="1" dirty="0" smtClean="0"/>
              <a:t>工具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21" y="101600"/>
            <a:ext cx="80137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5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36858"/>
            <a:ext cx="1218895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12" y="2634560"/>
            <a:ext cx="1674434" cy="10397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754" y="3598223"/>
            <a:ext cx="1674434" cy="10397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833" y="4625296"/>
            <a:ext cx="1674434" cy="103976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61919" y="2893112"/>
            <a:ext cx="543739" cy="458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kumimoji="1"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97595" y="3932881"/>
            <a:ext cx="543739" cy="458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kumimoji="1"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65532" y="5314694"/>
            <a:ext cx="543739" cy="458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kumimoji="1"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50800" y="2861377"/>
            <a:ext cx="3340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/>
              <a:t>为什么</a:t>
            </a:r>
            <a:r>
              <a:rPr lang="en-US" altLang="zh-CN" sz="2000" dirty="0" err="1"/>
              <a:t>Innodb</a:t>
            </a:r>
            <a:r>
              <a:rPr lang="zh-CN" altLang="zh-CN" sz="2000" dirty="0"/>
              <a:t>采用</a:t>
            </a:r>
            <a:r>
              <a:rPr lang="en-US" altLang="zh-CN" sz="2000" dirty="0"/>
              <a:t>B+</a:t>
            </a:r>
            <a:r>
              <a:rPr lang="zh-CN" altLang="zh-CN" sz="2000" dirty="0"/>
              <a:t>树索引</a:t>
            </a:r>
            <a:endParaRPr kumimoji="1"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67398" y="490454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 smtClean="0"/>
              <a:t>最</a:t>
            </a:r>
            <a:r>
              <a:rPr lang="zh-CN" altLang="zh-CN" sz="2000" dirty="0"/>
              <a:t>左索引原则</a:t>
            </a:r>
          </a:p>
          <a:p>
            <a:endParaRPr kumimoji="1"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64375" y="3868518"/>
            <a:ext cx="3839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/>
              <a:t>从表文件来看</a:t>
            </a:r>
            <a:r>
              <a:rPr lang="en-US" altLang="zh-CN" sz="2000" dirty="0"/>
              <a:t>B+</a:t>
            </a:r>
            <a:r>
              <a:rPr lang="zh-CN" altLang="zh-CN" sz="2000" dirty="0"/>
              <a:t>树索引内部构造</a:t>
            </a:r>
          </a:p>
          <a:p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34702" y="44004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9" y="863017"/>
            <a:ext cx="3709724" cy="2123948"/>
          </a:xfrm>
          <a:prstGeom prst="rect">
            <a:avLst/>
          </a:prstGeom>
        </p:spPr>
      </p:pic>
      <p:sp>
        <p:nvSpPr>
          <p:cNvPr id="18" name="文本框 11"/>
          <p:cNvSpPr txBox="1"/>
          <p:nvPr/>
        </p:nvSpPr>
        <p:spPr>
          <a:xfrm>
            <a:off x="1541076" y="252943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sp>
        <p:nvSpPr>
          <p:cNvPr id="23" name="文本框 12"/>
          <p:cNvSpPr txBox="1"/>
          <p:nvPr/>
        </p:nvSpPr>
        <p:spPr>
          <a:xfrm>
            <a:off x="1609724" y="3325316"/>
            <a:ext cx="183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  <a:endParaRPr kumimoji="1"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79" y="1241658"/>
            <a:ext cx="8212220" cy="1071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03473" y="1483211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大纲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66" y="5673556"/>
            <a:ext cx="1674434" cy="103976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780530" y="4910899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kumimoji="1"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36791" y="6014009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kumimoji="1"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80530" y="5967842"/>
            <a:ext cx="45304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SQL</a:t>
            </a:r>
            <a:r>
              <a:rPr lang="zh-CN" altLang="zh-CN" sz="2000" dirty="0"/>
              <a:t>优化改写自动化工具</a:t>
            </a:r>
            <a:r>
              <a:rPr lang="en-US" altLang="zh-CN" sz="2000" dirty="0"/>
              <a:t>soar</a:t>
            </a:r>
            <a:r>
              <a:rPr lang="zh-CN" altLang="zh-CN" sz="2000" dirty="0"/>
              <a:t>工具介绍</a:t>
            </a:r>
          </a:p>
          <a:p>
            <a:endParaRPr kumimoji="1"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2695" y="357189"/>
            <a:ext cx="5149745" cy="471486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1-1</a:t>
            </a:r>
            <a:r>
              <a:rPr lang="zh-CN" altLang="en-US" b="1" dirty="0" smtClean="0"/>
              <a:t>，</a:t>
            </a:r>
            <a:r>
              <a:rPr lang="zh-CN" altLang="zh-CN" b="1" dirty="0" smtClean="0"/>
              <a:t>为什么</a:t>
            </a:r>
            <a:r>
              <a:rPr lang="en-US" altLang="zh-CN" b="1" dirty="0" err="1"/>
              <a:t>Innodb</a:t>
            </a:r>
            <a:r>
              <a:rPr lang="zh-CN" altLang="zh-CN" b="1" dirty="0"/>
              <a:t>采用</a:t>
            </a:r>
            <a:r>
              <a:rPr lang="en-US" altLang="zh-CN" b="1" dirty="0"/>
              <a:t>B+</a:t>
            </a:r>
            <a:r>
              <a:rPr lang="zh-CN" altLang="zh-CN" b="1" dirty="0"/>
              <a:t>树索引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88331" y="1264755"/>
            <a:ext cx="380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常见的几种高效查找数据结构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3" y="1943388"/>
            <a:ext cx="3153215" cy="20481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88" y="1838599"/>
            <a:ext cx="3639058" cy="2152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83" y="1943388"/>
            <a:ext cx="3593705" cy="204816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3933" y="4591455"/>
            <a:ext cx="86284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zh-CN" altLang="zh-CN" b="1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二叉树</a:t>
            </a:r>
            <a:r>
              <a:rPr lang="zh-CN" altLang="en-US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：</a:t>
            </a:r>
            <a:r>
              <a:rPr lang="zh-CN" altLang="zh-CN" sz="1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每个</a:t>
            </a:r>
            <a:r>
              <a:rPr lang="zh-CN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节点只有二个子节点。数据多，树的高度</a:t>
            </a:r>
            <a:r>
              <a:rPr lang="zh-CN" altLang="zh-CN" sz="1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很大</a:t>
            </a:r>
            <a:r>
              <a:rPr lang="zh-CN" altLang="en-US" sz="1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，可能退化成线性表。</a:t>
            </a:r>
            <a:r>
              <a:rPr lang="zh-CN" altLang="zh-CN" sz="1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而且</a:t>
            </a:r>
            <a:r>
              <a:rPr lang="zh-CN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这些并不是在磁盘上紧密相邻的，所以一次磁盘读取可能只读取到若干甚至一个</a:t>
            </a:r>
            <a:r>
              <a:rPr lang="zh-CN" altLang="zh-CN" sz="1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节点数据</a:t>
            </a:r>
            <a:r>
              <a:rPr lang="zh-CN" altLang="en-US" sz="1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到内存中来操作</a:t>
            </a:r>
            <a:r>
              <a:rPr lang="zh-CN" altLang="zh-CN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。</a:t>
            </a:r>
            <a:endParaRPr lang="zh-CN" altLang="zh-CN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n-US" altLang="zh-CN" b="1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Hash</a:t>
            </a:r>
            <a:r>
              <a:rPr lang="en-US" altLang="zh-CN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</a:t>
            </a:r>
            <a:r>
              <a:rPr lang="zh-CN" altLang="zh-CN" sz="1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适合等值操作，适合在内存中操作，不适合范围查询和排序。</a:t>
            </a:r>
            <a:endParaRPr lang="zh-CN" altLang="zh-CN" sz="1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n-US" altLang="zh-CN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</a:t>
            </a:r>
            <a:r>
              <a:rPr lang="zh-CN" altLang="zh-CN" b="1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树</a:t>
            </a:r>
            <a:r>
              <a:rPr lang="en-US" altLang="zh-CN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</a:t>
            </a:r>
            <a:r>
              <a:rPr lang="zh-CN" altLang="zh-CN" sz="1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每个</a:t>
            </a:r>
            <a:r>
              <a:rPr lang="zh-CN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节点都包含数据，导致树的高度</a:t>
            </a:r>
            <a:r>
              <a:rPr lang="zh-CN" altLang="zh-CN" sz="1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也</a:t>
            </a:r>
            <a:r>
              <a:rPr lang="zh-CN" altLang="en-US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比较</a:t>
            </a:r>
            <a:r>
              <a:rPr lang="zh-CN" altLang="zh-CN" sz="1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高</a:t>
            </a:r>
            <a:r>
              <a:rPr lang="zh-CN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，另外</a:t>
            </a:r>
            <a:r>
              <a:rPr lang="en-US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</a:t>
            </a:r>
            <a:r>
              <a:rPr lang="zh-CN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树的数据如果要遍历，只能遍历整棵树。代价比较大。</a:t>
            </a:r>
          </a:p>
        </p:txBody>
      </p:sp>
    </p:spTree>
    <p:extLst>
      <p:ext uri="{BB962C8B-B14F-4D97-AF65-F5344CB8AC3E}">
        <p14:creationId xmlns:p14="http://schemas.microsoft.com/office/powerpoint/2010/main" val="4298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>1-2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B+</a:t>
            </a:r>
            <a:r>
              <a:rPr lang="zh-CN" altLang="en-US" b="1" dirty="0" smtClean="0"/>
              <a:t>树和</a:t>
            </a:r>
            <a:r>
              <a:rPr lang="en-US" altLang="zh-CN" b="1" dirty="0" smtClean="0"/>
              <a:t>B</a:t>
            </a:r>
            <a:r>
              <a:rPr lang="zh-CN" altLang="en-US" b="1" dirty="0" smtClean="0"/>
              <a:t>树的区别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43" y="1772462"/>
            <a:ext cx="4644671" cy="264713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5508" y="4636550"/>
            <a:ext cx="86284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zh-CN" altLang="en-US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插入同样的数据：</a:t>
            </a: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【1,2,3,4,5,6,7,8,】(</a:t>
            </a:r>
            <a:r>
              <a:rPr lang="zh-CN" altLang="en-US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度设置为一样）</a:t>
            </a:r>
            <a:endParaRPr lang="en-US" altLang="zh-CN" sz="16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zh-CN" altLang="en-US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主要区别：</a:t>
            </a: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</a:t>
            </a:r>
            <a:r>
              <a:rPr lang="zh-CN" altLang="en-US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树的数据分布的各个节点上，</a:t>
            </a: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B+</a:t>
            </a:r>
            <a:r>
              <a:rPr lang="zh-CN" altLang="en-US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树的所有数据都会出现在叶子节点上。</a:t>
            </a:r>
            <a:endParaRPr lang="en-US" altLang="zh-CN" sz="16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	  B+</a:t>
            </a:r>
            <a:r>
              <a:rPr lang="zh-CN" altLang="en-US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树的叶子节点之间以指针相链接</a:t>
            </a: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(</a:t>
            </a:r>
            <a:r>
              <a:rPr lang="zh-CN" altLang="en-US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叶子节点形成链表</a:t>
            </a: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)</a:t>
            </a:r>
          </a:p>
          <a:p>
            <a:r>
              <a:rPr lang="zh-CN" altLang="en-US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在有序的基础上可以方便进行遍历和范围查询</a:t>
            </a:r>
            <a:endParaRPr lang="en-US" altLang="zh-CN" sz="16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71" y="1805942"/>
            <a:ext cx="7591471" cy="24449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18169" y="4234934"/>
            <a:ext cx="78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24667" y="4259063"/>
            <a:ext cx="78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B+</a:t>
            </a:r>
            <a:r>
              <a:rPr lang="zh-CN" altLang="en-US" dirty="0" smtClean="0"/>
              <a:t>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2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2696" y="357189"/>
            <a:ext cx="4837228" cy="471486"/>
          </a:xfrm>
        </p:spPr>
        <p:txBody>
          <a:bodyPr>
            <a:normAutofit fontScale="90000"/>
          </a:bodyPr>
          <a:lstStyle/>
          <a:p>
            <a:r>
              <a:rPr kumimoji="1" lang="en-US" altLang="zh-CN" sz="2700" b="1" dirty="0" smtClean="0">
                <a:cs typeface="微软雅黑" panose="020B0503020204020204" charset="-122"/>
              </a:rPr>
              <a:t>1-3</a:t>
            </a:r>
            <a:r>
              <a:rPr kumimoji="1" lang="zh-CN" altLang="en-US" sz="2700" b="1" dirty="0" smtClean="0">
                <a:cs typeface="微软雅黑" panose="020B0503020204020204" charset="-122"/>
              </a:rPr>
              <a:t>，数据库中的索引</a:t>
            </a:r>
            <a:r>
              <a:rPr kumimoji="1" lang="en-US" altLang="zh-CN" sz="2700" b="1" dirty="0" smtClean="0">
                <a:cs typeface="微软雅黑" panose="020B0503020204020204" charset="-122"/>
              </a:rPr>
              <a:t>B+</a:t>
            </a:r>
            <a:r>
              <a:rPr kumimoji="1" lang="zh-CN" altLang="en-US" sz="2700" b="1" dirty="0" smtClean="0">
                <a:cs typeface="微软雅黑" panose="020B0503020204020204" charset="-122"/>
              </a:rPr>
              <a:t>树结构</a:t>
            </a:r>
            <a:r>
              <a:rPr kumimoji="1" lang="en-US" altLang="zh-CN" sz="2700" b="1" dirty="0" smtClean="0">
                <a:cs typeface="微软雅黑" panose="020B0503020204020204" charset="-122"/>
              </a:rPr>
              <a:t/>
            </a:r>
            <a:br>
              <a:rPr kumimoji="1" lang="en-US" altLang="zh-CN" sz="2700" b="1" dirty="0" smtClean="0">
                <a:cs typeface="微软雅黑" panose="020B0503020204020204" charset="-122"/>
              </a:rPr>
            </a:br>
            <a:r>
              <a:rPr kumimoji="1" lang="zh-CN" altLang="en-US" dirty="0">
                <a:cs typeface="微软雅黑" panose="020B0503020204020204" charset="-122"/>
              </a:rPr>
              <a:t/>
            </a:r>
            <a:br>
              <a:rPr kumimoji="1" lang="zh-CN" altLang="en-US" dirty="0">
                <a:cs typeface="微软雅黑" panose="020B0503020204020204" charset="-122"/>
              </a:rPr>
            </a:b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99" y="828675"/>
            <a:ext cx="6362976" cy="282408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8815" y="3836240"/>
            <a:ext cx="695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Innodb</a:t>
            </a:r>
            <a:r>
              <a:rPr lang="zh-CN" altLang="en-US" dirty="0" smtClean="0"/>
              <a:t>以</a:t>
            </a:r>
            <a:r>
              <a:rPr lang="en-US" altLang="zh-CN" dirty="0" smtClean="0"/>
              <a:t>page</a:t>
            </a:r>
            <a:r>
              <a:rPr lang="en-US" altLang="zh-CN" dirty="0"/>
              <a:t>(</a:t>
            </a:r>
            <a:r>
              <a:rPr lang="zh-CN" altLang="en-US" dirty="0" smtClean="0"/>
              <a:t>树的一个节点</a:t>
            </a:r>
            <a:r>
              <a:rPr lang="en-US" altLang="zh-CN" dirty="0" smtClean="0"/>
              <a:t>)</a:t>
            </a:r>
            <a:r>
              <a:rPr lang="zh-CN" altLang="en-US" dirty="0" smtClean="0"/>
              <a:t>为单位存储表中的数据，默认大小为</a:t>
            </a:r>
            <a:r>
              <a:rPr lang="en-US" altLang="zh-CN" dirty="0" smtClean="0"/>
              <a:t>16k.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7" y="4482571"/>
            <a:ext cx="10058400" cy="9982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7" y="5480797"/>
            <a:ext cx="6392167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0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2694" y="325310"/>
            <a:ext cx="5904031" cy="350884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1-4</a:t>
            </a:r>
            <a:r>
              <a:rPr lang="zh-CN" altLang="en-US" b="1" dirty="0" smtClean="0"/>
              <a:t>，</a:t>
            </a:r>
            <a:r>
              <a:rPr lang="en-US" altLang="zh-CN" b="1" dirty="0" err="1" smtClean="0"/>
              <a:t>Innodb</a:t>
            </a:r>
            <a:r>
              <a:rPr lang="zh-CN" altLang="en-US" b="1" dirty="0" smtClean="0"/>
              <a:t>中主键索引和普通索引示意图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12" y="938757"/>
            <a:ext cx="7254110" cy="3683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47299" y="5277129"/>
            <a:ext cx="7430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主键索引的叶子节点含有该行的完整记录</a:t>
            </a:r>
            <a:endParaRPr lang="en-US" altLang="zh-CN" dirty="0" smtClean="0"/>
          </a:p>
          <a:p>
            <a:r>
              <a:rPr lang="zh-CN" altLang="en-US" dirty="0" smtClean="0"/>
              <a:t>普通索引含有主键索引的信息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97844" y="4645234"/>
            <a:ext cx="196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clustered index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449029" y="4645234"/>
            <a:ext cx="196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secondary </a:t>
            </a:r>
            <a:r>
              <a:rPr lang="en-US" altLang="zh-CN" dirty="0"/>
              <a:t>index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22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 smtClean="0"/>
              <a:t>从</a:t>
            </a:r>
            <a:r>
              <a:rPr lang="zh-CN" altLang="en-US" b="1" dirty="0" smtClean="0"/>
              <a:t>表的数据文件分析索引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80617" y="1066517"/>
            <a:ext cx="700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smtClean="0"/>
              <a:t>1,</a:t>
            </a:r>
            <a:r>
              <a:rPr lang="zh-CN" altLang="zh-CN" dirty="0" smtClean="0"/>
              <a:t>验证</a:t>
            </a:r>
            <a:r>
              <a:rPr lang="zh-CN" altLang="zh-CN" dirty="0"/>
              <a:t>上图所示的结构是否</a:t>
            </a:r>
            <a:r>
              <a:rPr lang="zh-CN" altLang="zh-CN" dirty="0" smtClean="0"/>
              <a:t>正确</a:t>
            </a:r>
            <a:r>
              <a:rPr lang="en-US" altLang="zh-CN" dirty="0" smtClean="0"/>
              <a:t>  2,</a:t>
            </a:r>
            <a:r>
              <a:rPr lang="zh-CN" altLang="zh-CN" dirty="0" smtClean="0"/>
              <a:t>一</a:t>
            </a:r>
            <a:r>
              <a:rPr lang="zh-CN" altLang="zh-CN" dirty="0"/>
              <a:t>颗索引树还包含哪些</a:t>
            </a:r>
            <a:r>
              <a:rPr lang="zh-CN" altLang="zh-CN" dirty="0" smtClean="0"/>
              <a:t>信息</a:t>
            </a:r>
            <a:r>
              <a:rPr lang="zh-CN" altLang="en-US" dirty="0" smtClean="0"/>
              <a:t>？</a:t>
            </a:r>
            <a:endParaRPr lang="zh-CN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180617" y="1565741"/>
            <a:ext cx="58567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创建表：</a:t>
            </a:r>
            <a:r>
              <a:rPr lang="en-US" altLang="zh-CN" dirty="0"/>
              <a:t>CREATE TABLE `</a:t>
            </a:r>
            <a:r>
              <a:rPr lang="en-US" altLang="zh-CN" dirty="0" err="1" smtClean="0"/>
              <a:t>t_wx</a:t>
            </a:r>
            <a:r>
              <a:rPr lang="en-US" altLang="zh-CN" dirty="0" smtClean="0"/>
              <a:t>` 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`id` </a:t>
            </a:r>
            <a:r>
              <a:rPr lang="en-US" altLang="zh-CN" dirty="0" err="1"/>
              <a:t>int</a:t>
            </a:r>
            <a:r>
              <a:rPr lang="en-US" altLang="zh-CN" dirty="0"/>
              <a:t>(11) </a:t>
            </a:r>
            <a:r>
              <a:rPr lang="en-US" altLang="zh-CN" dirty="0"/>
              <a:t> </a:t>
            </a:r>
            <a:r>
              <a:rPr lang="en-US" altLang="zh-CN" dirty="0" err="1" smtClean="0"/>
              <a:t>auto_increment</a:t>
            </a:r>
            <a:r>
              <a:rPr lang="en-US" altLang="zh-CN" dirty="0" smtClean="0"/>
              <a:t>,</a:t>
            </a:r>
            <a:endParaRPr lang="en-US" altLang="zh-CN" dirty="0"/>
          </a:p>
          <a:p>
            <a:r>
              <a:rPr lang="en-US" altLang="zh-CN" dirty="0"/>
              <a:t>  `k` </a:t>
            </a:r>
            <a:r>
              <a:rPr lang="en-US" altLang="zh-CN" dirty="0" err="1"/>
              <a:t>int</a:t>
            </a:r>
            <a:r>
              <a:rPr lang="en-US" altLang="zh-CN" dirty="0"/>
              <a:t>(11) NOT NULL,</a:t>
            </a:r>
          </a:p>
          <a:p>
            <a:r>
              <a:rPr lang="en-US" altLang="zh-CN" dirty="0"/>
              <a:t>  `name` varchar(16) DEFAULT NULL,</a:t>
            </a:r>
          </a:p>
          <a:p>
            <a:r>
              <a:rPr lang="en-US" altLang="zh-CN" dirty="0"/>
              <a:t>  PRIMARY KEY (`id`),</a:t>
            </a:r>
          </a:p>
          <a:p>
            <a:r>
              <a:rPr lang="en-US" altLang="zh-CN" dirty="0"/>
              <a:t>  KEY `k` (`k`)</a:t>
            </a:r>
          </a:p>
          <a:p>
            <a:r>
              <a:rPr lang="en-US" altLang="zh-CN" dirty="0"/>
              <a:t>) ENGINE=</a:t>
            </a:r>
            <a:r>
              <a:rPr lang="en-US" altLang="zh-CN" dirty="0" err="1"/>
              <a:t>InnoDB</a:t>
            </a:r>
            <a:r>
              <a:rPr lang="en-US" altLang="zh-CN" dirty="0"/>
              <a:t> DEFAULT CHARSET=utf8;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88020" y="3675140"/>
            <a:ext cx="53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查看当前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分配情况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7" y="4124646"/>
            <a:ext cx="7504298" cy="27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0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053" y="457200"/>
            <a:ext cx="4019550" cy="471486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从</a:t>
            </a:r>
            <a:r>
              <a:rPr lang="zh-CN" altLang="en-US" b="1" dirty="0"/>
              <a:t>表的数据文件分析索引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35261" y="1365813"/>
            <a:ext cx="606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条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75431" y="6240706"/>
            <a:ext cx="514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安装</a:t>
            </a:r>
            <a:r>
              <a:rPr lang="en-US" altLang="zh-CN" dirty="0" smtClean="0">
                <a:solidFill>
                  <a:srgbClr val="FF0000"/>
                </a:solidFill>
              </a:rPr>
              <a:t>ruby</a:t>
            </a:r>
            <a:r>
              <a:rPr lang="zh-CN" altLang="en-US" dirty="0" smtClean="0">
                <a:solidFill>
                  <a:srgbClr val="FF0000"/>
                </a:solidFill>
              </a:rPr>
              <a:t>环境，执行</a:t>
            </a:r>
            <a:r>
              <a:rPr lang="en-US" altLang="zh-CN" dirty="0" smtClean="0">
                <a:solidFill>
                  <a:srgbClr val="FF0000"/>
                </a:solidFill>
              </a:rPr>
              <a:t>gem install </a:t>
            </a:r>
            <a:r>
              <a:rPr lang="en-US" altLang="zh-CN" dirty="0" err="1" smtClean="0">
                <a:solidFill>
                  <a:srgbClr val="FF0000"/>
                </a:solidFill>
              </a:rPr>
              <a:t>innodb_ruby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1" y="1936875"/>
            <a:ext cx="9525000" cy="4102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07" y="681367"/>
            <a:ext cx="3640824" cy="17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7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053" y="457200"/>
            <a:ext cx="4019550" cy="471486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从</a:t>
            </a:r>
            <a:r>
              <a:rPr lang="zh-CN" altLang="en-US" b="1" dirty="0"/>
              <a:t>表的数据文件分析索引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3" y="1205053"/>
            <a:ext cx="10058400" cy="22673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1" y="3472414"/>
            <a:ext cx="6477000" cy="1397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6527" y="5162309"/>
            <a:ext cx="8102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Primary </a:t>
            </a:r>
            <a:r>
              <a:rPr kumimoji="1" lang="zh-CN" altLang="en-US" dirty="0" smtClean="0"/>
              <a:t>索引树 一个非叶子节点（根节点）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个叶子节点</a:t>
            </a:r>
            <a:endParaRPr kumimoji="1" lang="en-US" altLang="zh-CN" dirty="0" smtClean="0"/>
          </a:p>
          <a:p>
            <a:r>
              <a:rPr lang="en-US" altLang="zh-CN" dirty="0" smtClean="0"/>
              <a:t>K </a:t>
            </a:r>
            <a:r>
              <a:rPr lang="zh-CN" altLang="en-US" dirty="0" smtClean="0"/>
              <a:t>索引树 一个根节点，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个叶子节点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12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752</Words>
  <Application>Microsoft Macintosh PowerPoint</Application>
  <PresentationFormat>宽屏</PresentationFormat>
  <Paragraphs>96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 Unicode MS</vt:lpstr>
      <vt:lpstr>Calibri</vt:lpstr>
      <vt:lpstr>Microsoft YaHei UI Light</vt:lpstr>
      <vt:lpstr>黑体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1-1，为什么Innodb采用B+树索引 </vt:lpstr>
      <vt:lpstr>1-2，B+树和B树的区别 </vt:lpstr>
      <vt:lpstr>1-3，数据库中的索引B+树结构  </vt:lpstr>
      <vt:lpstr>1-4，Innodb中主键索引和普通索引示意图</vt:lpstr>
      <vt:lpstr>从表的数据文件分析索引 </vt:lpstr>
      <vt:lpstr>从表的数据文件分析索引 </vt:lpstr>
      <vt:lpstr>从表的数据文件分析索引 </vt:lpstr>
      <vt:lpstr>主键索引和普通索引叶子节点page比较</vt:lpstr>
      <vt:lpstr>主键索引和普通索引叶子节点page比较</vt:lpstr>
      <vt:lpstr>Page中数据 组成</vt:lpstr>
      <vt:lpstr>Page中数据 组成</vt:lpstr>
      <vt:lpstr>最左索引原理</vt:lpstr>
      <vt:lpstr>最左索引原理</vt:lpstr>
      <vt:lpstr>Soar工具 </vt:lpstr>
      <vt:lpstr>Soar工具 </vt:lpstr>
      <vt:lpstr>Soar工具 </vt:lpstr>
      <vt:lpstr>PowerPoint 演示文稿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李 劲</cp:lastModifiedBy>
  <cp:revision>109</cp:revision>
  <dcterms:created xsi:type="dcterms:W3CDTF">2016-12-20T04:36:00Z</dcterms:created>
  <dcterms:modified xsi:type="dcterms:W3CDTF">2019-07-17T16:28:13Z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2052-10.1.0.7400</vt:lpwstr>
  </property>
</Properties>
</file>